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0" r:id="rId4"/>
    <p:sldId id="259" r:id="rId5"/>
    <p:sldId id="269" r:id="rId6"/>
    <p:sldId id="268" r:id="rId7"/>
    <p:sldId id="270" r:id="rId8"/>
    <p:sldId id="279" r:id="rId9"/>
    <p:sldId id="257" r:id="rId10"/>
    <p:sldId id="258" r:id="rId11"/>
    <p:sldId id="260" r:id="rId12"/>
    <p:sldId id="261" r:id="rId13"/>
    <p:sldId id="272" r:id="rId14"/>
    <p:sldId id="273" r:id="rId15"/>
    <p:sldId id="278" r:id="rId16"/>
    <p:sldId id="277" r:id="rId17"/>
    <p:sldId id="275" r:id="rId18"/>
    <p:sldId id="27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56268-A9AB-43EF-83FD-156862F7B785}" v="303" dt="2018-07-30T19:08:49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7BC56268-A9AB-43EF-83FD-156862F7B785}"/>
    <pc:docChg chg="addSld modSld">
      <pc:chgData name="Usuário Convidado" userId="" providerId="Windows Live" clId="Web-{7BC56268-A9AB-43EF-83FD-156862F7B785}" dt="2018-07-30T19:18:28.417" v="520" actId="20577"/>
      <pc:docMkLst>
        <pc:docMk/>
      </pc:docMkLst>
      <pc:sldChg chg="modSp add replId">
        <pc:chgData name="Usuário Convidado" userId="" providerId="Windows Live" clId="Web-{7BC56268-A9AB-43EF-83FD-156862F7B785}" dt="2018-07-30T19:18:28.401" v="519" actId="20577"/>
        <pc:sldMkLst>
          <pc:docMk/>
          <pc:sldMk cId="251073568" sldId="280"/>
        </pc:sldMkLst>
        <pc:spChg chg="mod">
          <ac:chgData name="Usuário Convidado" userId="" providerId="Windows Live" clId="Web-{7BC56268-A9AB-43EF-83FD-156862F7B785}" dt="2018-07-30T19:06:01.820" v="11" actId="20577"/>
          <ac:spMkLst>
            <pc:docMk/>
            <pc:sldMk cId="251073568" sldId="280"/>
            <ac:spMk id="2" creationId="{00000000-0000-0000-0000-000000000000}"/>
          </ac:spMkLst>
        </pc:spChg>
        <pc:spChg chg="mod">
          <ac:chgData name="Usuário Convidado" userId="" providerId="Windows Live" clId="Web-{7BC56268-A9AB-43EF-83FD-156862F7B785}" dt="2018-07-30T19:18:28.401" v="519" actId="20577"/>
          <ac:spMkLst>
            <pc:docMk/>
            <pc:sldMk cId="251073568" sldId="280"/>
            <ac:spMk id="3" creationId="{00000000-0000-0000-0000-000000000000}"/>
          </ac:spMkLst>
        </pc:spChg>
      </pc:sldChg>
    </pc:docChg>
  </pc:docChgLst>
  <pc:docChgLst>
    <pc:chgData name="Usuário Convidado" providerId="Windows Live" clId="Web-{5402CD53-F2C9-4B84-817F-A0644E8E6A83}"/>
    <pc:docChg chg="modSld">
      <pc:chgData name="Usuário Convidado" userId="" providerId="Windows Live" clId="Web-{5402CD53-F2C9-4B84-817F-A0644E8E6A83}" dt="2018-07-30T19:19:58.004" v="18" actId="20577"/>
      <pc:docMkLst>
        <pc:docMk/>
      </pc:docMkLst>
      <pc:sldChg chg="modSp">
        <pc:chgData name="Usuário Convidado" userId="" providerId="Windows Live" clId="Web-{5402CD53-F2C9-4B84-817F-A0644E8E6A83}" dt="2018-07-30T19:19:57.988" v="17" actId="20577"/>
        <pc:sldMkLst>
          <pc:docMk/>
          <pc:sldMk cId="251073568" sldId="280"/>
        </pc:sldMkLst>
        <pc:spChg chg="mod">
          <ac:chgData name="Usuário Convidado" userId="" providerId="Windows Live" clId="Web-{5402CD53-F2C9-4B84-817F-A0644E8E6A83}" dt="2018-07-30T19:19:57.988" v="17" actId="20577"/>
          <ac:spMkLst>
            <pc:docMk/>
            <pc:sldMk cId="251073568" sldId="28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0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3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87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96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5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56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91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34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15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70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4FA1-E397-4B9F-9DE2-8358D2B01268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FB95D-F85A-4449-BE26-10E10A1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426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pring.io/proje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pring.io/guides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mmons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deciolucko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research/devecosystem-2017/java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2492292" y="2476387"/>
            <a:ext cx="6739826" cy="2162112"/>
            <a:chOff x="2020589" y="892032"/>
            <a:chExt cx="6739826" cy="2162112"/>
          </a:xfrm>
        </p:grpSpPr>
        <p:pic>
          <p:nvPicPr>
            <p:cNvPr id="1026" name="Picture 2" descr="http://2.bp.blogspot.com/-jFLWiZexGsA/VMZANW_6m8I/AAAAAAAAHc8/RreUt9L5Xno/s1600/spring-boot-project-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589" y="892032"/>
              <a:ext cx="2162112" cy="2162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ângulo 5"/>
            <p:cNvSpPr/>
            <p:nvPr/>
          </p:nvSpPr>
          <p:spPr>
            <a:xfrm>
              <a:off x="4385499" y="1465256"/>
              <a:ext cx="437491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6000" b="0" i="0" dirty="0">
                  <a:solidFill>
                    <a:srgbClr val="34302D"/>
                  </a:solidFill>
                  <a:effectLst/>
                  <a:latin typeface="Montserrat"/>
                </a:rPr>
                <a:t>Spring </a:t>
              </a:r>
              <a:r>
                <a:rPr lang="pt-BR" sz="6000" b="1" i="0" dirty="0">
                  <a:solidFill>
                    <a:srgbClr val="34302D"/>
                  </a:solidFill>
                  <a:effectLst/>
                  <a:latin typeface="Montserrat"/>
                </a:rPr>
                <a:t>Boot</a:t>
              </a:r>
              <a:endParaRPr lang="pt-BR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42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que o Spring oferece?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91102" y="1581471"/>
            <a:ext cx="28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hlinkClick r:id="rId2"/>
              </a:rPr>
              <a:t>https://spring.io/projects</a:t>
            </a: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0" y="2032121"/>
            <a:ext cx="3989835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57" y="2032121"/>
            <a:ext cx="3989835" cy="482587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218183" y="1571986"/>
            <a:ext cx="26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hlinkClick r:id="rId5"/>
              </a:rPr>
              <a:t>https://spring.io/guides</a:t>
            </a:r>
            <a:endParaRPr lang="pt-BR" sz="2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23" y="2453488"/>
            <a:ext cx="5004730" cy="3388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826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3819197" y="2298109"/>
            <a:ext cx="4629400" cy="1089648"/>
            <a:chOff x="3358836" y="2453682"/>
            <a:chExt cx="4629400" cy="1089648"/>
          </a:xfrm>
        </p:grpSpPr>
        <p:pic>
          <p:nvPicPr>
            <p:cNvPr id="1026" name="Picture 2" descr="http://2.bp.blogspot.com/-jFLWiZexGsA/VMZANW_6m8I/AAAAAAAAHc8/RreUt9L5Xno/s1600/spring-boot-project-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836" y="2453682"/>
              <a:ext cx="1089648" cy="108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ângulo 5"/>
            <p:cNvSpPr/>
            <p:nvPr/>
          </p:nvSpPr>
          <p:spPr>
            <a:xfrm>
              <a:off x="4448484" y="2583008"/>
              <a:ext cx="35397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4800" b="0" i="0">
                  <a:solidFill>
                    <a:srgbClr val="34302D"/>
                  </a:solidFill>
                  <a:effectLst/>
                  <a:latin typeface="Montserrat"/>
                </a:rPr>
                <a:t>Spring </a:t>
              </a:r>
              <a:r>
                <a:rPr lang="pt-BR" sz="4800" b="1" i="0">
                  <a:solidFill>
                    <a:srgbClr val="34302D"/>
                  </a:solidFill>
                  <a:effectLst/>
                  <a:latin typeface="Montserrat"/>
                </a:rPr>
                <a:t>Boot</a:t>
              </a:r>
              <a:endParaRPr lang="pt-BR" sz="4800" b="1" dirty="0"/>
            </a:p>
          </p:txBody>
        </p:sp>
      </p:grpSp>
      <p:sp>
        <p:nvSpPr>
          <p:cNvPr id="8" name="Título 1"/>
          <p:cNvSpPr txBox="1">
            <a:spLocks/>
          </p:cNvSpPr>
          <p:nvPr/>
        </p:nvSpPr>
        <p:spPr>
          <a:xfrm>
            <a:off x="0" y="15246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continuando...</a:t>
            </a:r>
          </a:p>
        </p:txBody>
      </p:sp>
      <p:sp>
        <p:nvSpPr>
          <p:cNvPr id="4" name="Retângulo 3"/>
          <p:cNvSpPr/>
          <p:nvPr/>
        </p:nvSpPr>
        <p:spPr>
          <a:xfrm>
            <a:off x="3518780" y="3443270"/>
            <a:ext cx="5154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i="1" dirty="0"/>
              <a:t>O Spring Boot foi projetado para colocá-lo em operação o mais rápido possível, com configuração inicial mínima do Spring.</a:t>
            </a:r>
          </a:p>
        </p:txBody>
      </p:sp>
      <p:pic>
        <p:nvPicPr>
          <p:cNvPr id="3074" name="Picture 2" descr="http://maven.apache.org/images/maven-logo-black-on-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67" y="4876112"/>
            <a:ext cx="2488037" cy="62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732741" y="5676975"/>
            <a:ext cx="20104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i="0" dirty="0" err="1">
                <a:solidFill>
                  <a:srgbClr val="444444"/>
                </a:solidFill>
                <a:effectLst/>
                <a:latin typeface="Open Sans"/>
              </a:rPr>
              <a:t>Lombok</a:t>
            </a:r>
            <a:endParaRPr lang="pt-BR" sz="4000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pic>
        <p:nvPicPr>
          <p:cNvPr id="3076" name="Picture 4" descr="JUn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97" y="4871132"/>
            <a:ext cx="15240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ocki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96" y="5480732"/>
            <a:ext cx="2177202" cy="108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slf4j.org/images/logos/slf4j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81" y="5621600"/>
            <a:ext cx="1738229" cy="7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sqldb.org Home P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9" y="4966937"/>
            <a:ext cx="21240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2997" y="4909788"/>
            <a:ext cx="1657350" cy="561975"/>
          </a:xfrm>
          <a:prstGeom prst="rect">
            <a:avLst/>
          </a:prstGeom>
        </p:spPr>
      </p:pic>
      <p:pic>
        <p:nvPicPr>
          <p:cNvPr id="3" name="Picture 2" descr="Apache Common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667" y="5686745"/>
            <a:ext cx="2368010" cy="67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48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...o mais rápido possível...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49" y="1797117"/>
            <a:ext cx="8602301" cy="38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/>
          <p:cNvSpPr/>
          <p:nvPr/>
        </p:nvSpPr>
        <p:spPr>
          <a:xfrm>
            <a:off x="2489703" y="2212665"/>
            <a:ext cx="6844420" cy="4296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981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O que vamos construir?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38200" y="887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/>
              <a:t>API </a:t>
            </a:r>
            <a:r>
              <a:rPr lang="pt-BR" sz="3600" b="1" dirty="0" err="1"/>
              <a:t>Rest</a:t>
            </a:r>
            <a:r>
              <a:rPr lang="pt-BR" sz="3600" b="1" dirty="0"/>
              <a:t> </a:t>
            </a:r>
            <a:r>
              <a:rPr lang="pt-BR" sz="3600" dirty="0"/>
              <a:t>para uma Seguradora de Veículos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1389674" y="3319258"/>
            <a:ext cx="289711" cy="841972"/>
            <a:chOff x="1991762" y="3865830"/>
            <a:chExt cx="399861" cy="1267485"/>
          </a:xfrm>
        </p:grpSpPr>
        <p:sp>
          <p:nvSpPr>
            <p:cNvPr id="5" name="Elipse 4"/>
            <p:cNvSpPr/>
            <p:nvPr/>
          </p:nvSpPr>
          <p:spPr>
            <a:xfrm>
              <a:off x="1991762" y="3865830"/>
              <a:ext cx="380246" cy="40740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" name="Conector reto 6"/>
            <p:cNvCxnSpPr>
              <a:stCxn id="5" idx="4"/>
            </p:cNvCxnSpPr>
            <p:nvPr/>
          </p:nvCxnSpPr>
          <p:spPr>
            <a:xfrm flipH="1">
              <a:off x="2172832" y="4273236"/>
              <a:ext cx="9053" cy="6246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2181885" y="4897925"/>
              <a:ext cx="181070" cy="235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H="1">
              <a:off x="1991762" y="4897925"/>
              <a:ext cx="181070" cy="235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1991762" y="4485992"/>
              <a:ext cx="399861" cy="135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ixaDeTexto 16"/>
          <p:cNvSpPr txBox="1"/>
          <p:nvPr/>
        </p:nvSpPr>
        <p:spPr>
          <a:xfrm>
            <a:off x="1127911" y="4153841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cliente</a:t>
            </a:r>
          </a:p>
        </p:txBody>
      </p:sp>
      <p:sp>
        <p:nvSpPr>
          <p:cNvPr id="18" name="Elipse 17"/>
          <p:cNvSpPr/>
          <p:nvPr/>
        </p:nvSpPr>
        <p:spPr>
          <a:xfrm>
            <a:off x="2951429" y="2440628"/>
            <a:ext cx="2245260" cy="68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Cadastrar-se</a:t>
            </a:r>
          </a:p>
        </p:txBody>
      </p:sp>
      <p:sp>
        <p:nvSpPr>
          <p:cNvPr id="19" name="Elipse 18"/>
          <p:cNvSpPr/>
          <p:nvPr/>
        </p:nvSpPr>
        <p:spPr>
          <a:xfrm>
            <a:off x="2951426" y="3264548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Solicitar Proposta</a:t>
            </a:r>
          </a:p>
        </p:txBody>
      </p:sp>
      <p:sp>
        <p:nvSpPr>
          <p:cNvPr id="20" name="Elipse 19"/>
          <p:cNvSpPr/>
          <p:nvPr/>
        </p:nvSpPr>
        <p:spPr>
          <a:xfrm>
            <a:off x="2951426" y="4054515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Aceitar</a:t>
            </a:r>
          </a:p>
          <a:p>
            <a:pPr algn="ctr"/>
            <a:r>
              <a:rPr lang="pt-BR" sz="1600" dirty="0"/>
              <a:t>Proposta</a:t>
            </a:r>
          </a:p>
        </p:txBody>
      </p:sp>
      <p:sp>
        <p:nvSpPr>
          <p:cNvPr id="21" name="Elipse 20"/>
          <p:cNvSpPr/>
          <p:nvPr/>
        </p:nvSpPr>
        <p:spPr>
          <a:xfrm>
            <a:off x="2951426" y="4844482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Acionar Seguro</a:t>
            </a:r>
          </a:p>
        </p:txBody>
      </p:sp>
      <p:cxnSp>
        <p:nvCxnSpPr>
          <p:cNvPr id="23" name="Conector reto 22"/>
          <p:cNvCxnSpPr/>
          <p:nvPr/>
        </p:nvCxnSpPr>
        <p:spPr>
          <a:xfrm flipV="1">
            <a:off x="1941147" y="2960482"/>
            <a:ext cx="856374" cy="62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flipV="1">
            <a:off x="1941147" y="3632338"/>
            <a:ext cx="872532" cy="132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1941147" y="3880888"/>
            <a:ext cx="856374" cy="468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947706" y="4004864"/>
            <a:ext cx="849815" cy="1190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6307241" y="2440628"/>
            <a:ext cx="2245260" cy="682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Cadastrar-se</a:t>
            </a:r>
          </a:p>
        </p:txBody>
      </p:sp>
      <p:sp>
        <p:nvSpPr>
          <p:cNvPr id="31" name="Elipse 30"/>
          <p:cNvSpPr/>
          <p:nvPr/>
        </p:nvSpPr>
        <p:spPr>
          <a:xfrm>
            <a:off x="6308753" y="3258520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Busca racionamento</a:t>
            </a:r>
          </a:p>
        </p:txBody>
      </p:sp>
      <p:sp>
        <p:nvSpPr>
          <p:cNvPr id="32" name="Elipse 31"/>
          <p:cNvSpPr/>
          <p:nvPr/>
        </p:nvSpPr>
        <p:spPr>
          <a:xfrm>
            <a:off x="6307241" y="4080781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Assumir</a:t>
            </a:r>
          </a:p>
          <a:p>
            <a:pPr algn="ctr"/>
            <a:r>
              <a:rPr lang="pt-BR" sz="1600" dirty="0"/>
              <a:t>acionamento</a:t>
            </a:r>
          </a:p>
        </p:txBody>
      </p:sp>
      <p:sp>
        <p:nvSpPr>
          <p:cNvPr id="33" name="Elipse 32"/>
          <p:cNvSpPr/>
          <p:nvPr/>
        </p:nvSpPr>
        <p:spPr>
          <a:xfrm>
            <a:off x="6307241" y="4903042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Finalizar acionamento</a:t>
            </a:r>
          </a:p>
        </p:txBody>
      </p:sp>
      <p:sp>
        <p:nvSpPr>
          <p:cNvPr id="34" name="Elipse 33"/>
          <p:cNvSpPr/>
          <p:nvPr/>
        </p:nvSpPr>
        <p:spPr>
          <a:xfrm>
            <a:off x="2951426" y="5634449"/>
            <a:ext cx="2245261" cy="646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Avaliar fornecedor</a:t>
            </a:r>
          </a:p>
        </p:txBody>
      </p:sp>
      <p:cxnSp>
        <p:nvCxnSpPr>
          <p:cNvPr id="35" name="Conector reto 34"/>
          <p:cNvCxnSpPr/>
          <p:nvPr/>
        </p:nvCxnSpPr>
        <p:spPr>
          <a:xfrm>
            <a:off x="1947706" y="4114914"/>
            <a:ext cx="865973" cy="190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o 39"/>
          <p:cNvGrpSpPr/>
          <p:nvPr/>
        </p:nvGrpSpPr>
        <p:grpSpPr>
          <a:xfrm>
            <a:off x="10296775" y="3316994"/>
            <a:ext cx="289711" cy="841972"/>
            <a:chOff x="1991762" y="3865830"/>
            <a:chExt cx="399861" cy="1267485"/>
          </a:xfrm>
        </p:grpSpPr>
        <p:sp>
          <p:nvSpPr>
            <p:cNvPr id="41" name="Elipse 40"/>
            <p:cNvSpPr/>
            <p:nvPr/>
          </p:nvSpPr>
          <p:spPr>
            <a:xfrm>
              <a:off x="1991762" y="3865830"/>
              <a:ext cx="380246" cy="407406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2" name="Conector reto 41"/>
            <p:cNvCxnSpPr>
              <a:stCxn id="41" idx="4"/>
            </p:cNvCxnSpPr>
            <p:nvPr/>
          </p:nvCxnSpPr>
          <p:spPr>
            <a:xfrm flipH="1">
              <a:off x="2172832" y="4273236"/>
              <a:ext cx="9053" cy="6246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>
              <a:off x="2181885" y="4897925"/>
              <a:ext cx="181070" cy="235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H="1">
              <a:off x="1991762" y="4897925"/>
              <a:ext cx="181070" cy="2353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91762" y="4485992"/>
              <a:ext cx="399861" cy="135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aixaDeTexto 45"/>
          <p:cNvSpPr txBox="1"/>
          <p:nvPr/>
        </p:nvSpPr>
        <p:spPr>
          <a:xfrm>
            <a:off x="9821248" y="4161229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fornecedor</a:t>
            </a:r>
          </a:p>
        </p:txBody>
      </p:sp>
      <p:cxnSp>
        <p:nvCxnSpPr>
          <p:cNvPr id="50" name="Conector reto 49"/>
          <p:cNvCxnSpPr/>
          <p:nvPr/>
        </p:nvCxnSpPr>
        <p:spPr>
          <a:xfrm>
            <a:off x="8664166" y="2782037"/>
            <a:ext cx="1267486" cy="916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8685207" y="3642337"/>
            <a:ext cx="1255498" cy="152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>
          <a:xfrm flipV="1">
            <a:off x="8664166" y="3880888"/>
            <a:ext cx="1267486" cy="603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 flipV="1">
            <a:off x="8664166" y="4002600"/>
            <a:ext cx="1267486" cy="1323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73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Utilitárias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3505"/>
            <a:ext cx="10515600" cy="548504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https://commons.apache.org/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2" descr="Apache Common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351" y="497941"/>
            <a:ext cx="2880449" cy="8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mmons La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4826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ons 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2552450"/>
            <a:ext cx="21907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ons Collec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229" y="2504826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38200" y="3524298"/>
            <a:ext cx="10515600" cy="2360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Obtenha o bloco &lt;</a:t>
            </a:r>
            <a:r>
              <a:rPr lang="pt-BR" sz="2400" dirty="0" err="1"/>
              <a:t>dependency</a:t>
            </a:r>
            <a:r>
              <a:rPr lang="pt-BR" sz="2400" dirty="0"/>
              <a:t>&gt; de cada biblioteca e adicione no </a:t>
            </a:r>
            <a:br>
              <a:rPr lang="pt-BR" sz="2400" dirty="0"/>
            </a:br>
            <a:r>
              <a:rPr lang="pt-BR" sz="2400" dirty="0"/>
              <a:t>arquivo pom.xml</a:t>
            </a:r>
            <a:br>
              <a:rPr lang="pt-BR" sz="2400" dirty="0"/>
            </a:br>
            <a:r>
              <a:rPr lang="pt-BR" sz="2400" dirty="0"/>
              <a:t>no corpo de</a:t>
            </a:r>
            <a:br>
              <a:rPr lang="pt-BR" sz="2400" dirty="0"/>
            </a:br>
            <a:r>
              <a:rPr lang="pt-BR" sz="2400" dirty="0"/>
              <a:t>&lt;</a:t>
            </a:r>
            <a:r>
              <a:rPr lang="pt-BR" sz="2400" dirty="0" err="1"/>
              <a:t>dependencies</a:t>
            </a:r>
            <a:r>
              <a:rPr lang="pt-BR" sz="2400" dirty="0"/>
              <a:t>&gt;</a:t>
            </a:r>
            <a:br>
              <a:rPr lang="pt-BR" sz="2400" dirty="0"/>
            </a:br>
            <a:r>
              <a:rPr lang="pt-BR" sz="2400" dirty="0"/>
              <a:t>   ...</a:t>
            </a:r>
            <a:br>
              <a:rPr lang="pt-BR" sz="2400" dirty="0"/>
            </a:br>
            <a:r>
              <a:rPr lang="pt-BR" sz="2400" dirty="0"/>
              <a:t>&lt;/</a:t>
            </a:r>
            <a:r>
              <a:rPr lang="pt-BR" sz="2400" dirty="0" err="1"/>
              <a:t>dependencies</a:t>
            </a:r>
            <a:r>
              <a:rPr lang="pt-BR" sz="2400" dirty="0"/>
              <a:t>&gt;</a:t>
            </a:r>
          </a:p>
          <a:p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0990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 do Spring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838201" y="2408222"/>
            <a:ext cx="10143653" cy="76954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Component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934497" y="3324932"/>
            <a:ext cx="1916539" cy="76954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@Service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4928637" y="3324932"/>
            <a:ext cx="1918989" cy="76954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Repository</a:t>
            </a:r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8939814" y="3324932"/>
            <a:ext cx="2042039" cy="76954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Controller</a:t>
            </a:r>
            <a:endParaRPr lang="pt-BR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8939815" y="4241642"/>
            <a:ext cx="2042038" cy="7695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RestController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901093" y="3324932"/>
            <a:ext cx="1940672" cy="76954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Bean</a:t>
            </a:r>
            <a:endParaRPr lang="pt-BR" dirty="0"/>
          </a:p>
        </p:txBody>
      </p:sp>
      <p:sp>
        <p:nvSpPr>
          <p:cNvPr id="10" name="Retângulo de cantos arredondados 8">
            <a:extLst>
              <a:ext uri="{FF2B5EF4-FFF2-40B4-BE49-F238E27FC236}">
                <a16:creationId xmlns:a16="http://schemas.microsoft.com/office/drawing/2014/main" id="{353E9CFF-34BA-41CA-8385-F0B3E91949AC}"/>
              </a:ext>
            </a:extLst>
          </p:cNvPr>
          <p:cNvSpPr/>
          <p:nvPr/>
        </p:nvSpPr>
        <p:spPr>
          <a:xfrm>
            <a:off x="838200" y="3324932"/>
            <a:ext cx="1976021" cy="76954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@</a:t>
            </a:r>
            <a:r>
              <a:rPr lang="pt-BR" dirty="0" err="1"/>
              <a:t>Configuration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42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</a:t>
            </a:r>
            <a:r>
              <a:rPr lang="pt-BR" dirty="0" err="1"/>
              <a:t>Patterns</a:t>
            </a:r>
            <a:br>
              <a:rPr lang="pt-BR" dirty="0"/>
            </a:br>
            <a:r>
              <a:rPr lang="pt-BR" sz="3600" dirty="0"/>
              <a:t>mas antes é preciso entender Padrões...</a:t>
            </a:r>
            <a:endParaRPr lang="pt-BR" dirty="0"/>
          </a:p>
        </p:txBody>
      </p:sp>
      <p:pic>
        <p:nvPicPr>
          <p:cNvPr id="4" name="MASTERCHEF BRASIL (17072018)  PARTE 2  EP 20  TEMP 05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98919"/>
            <a:ext cx="7595857" cy="427266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646059" y="1898919"/>
            <a:ext cx="2149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MASTERCHEF BRASIL</a:t>
            </a:r>
            <a:br>
              <a:rPr lang="pt-BR" dirty="0"/>
            </a:br>
            <a:r>
              <a:rPr lang="pt-BR" dirty="0"/>
              <a:t>17/07/2018</a:t>
            </a:r>
          </a:p>
          <a:p>
            <a:r>
              <a:rPr lang="pt-BR" dirty="0"/>
              <a:t>Episodio 20</a:t>
            </a:r>
            <a:br>
              <a:rPr lang="pt-BR" dirty="0"/>
            </a:br>
            <a:r>
              <a:rPr lang="pt-BR" dirty="0"/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19531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Classes – Calculo</a:t>
            </a:r>
            <a:br>
              <a:rPr lang="pt-BR" dirty="0"/>
            </a:br>
            <a:r>
              <a:rPr lang="pt-BR" sz="3600" dirty="0"/>
              <a:t>Design </a:t>
            </a:r>
            <a:r>
              <a:rPr lang="pt-BR" sz="3600" dirty="0" err="1"/>
              <a:t>Pattern</a:t>
            </a:r>
            <a:r>
              <a:rPr lang="pt-BR" sz="3600" dirty="0"/>
              <a:t> - </a:t>
            </a:r>
            <a:r>
              <a:rPr lang="pt-BR" sz="3600" dirty="0" err="1"/>
              <a:t>Method</a:t>
            </a:r>
            <a:r>
              <a:rPr lang="pt-BR" sz="3600" dirty="0"/>
              <a:t> </a:t>
            </a:r>
            <a:r>
              <a:rPr lang="pt-BR" sz="3600" dirty="0" err="1"/>
              <a:t>Template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354715" y="1889865"/>
            <a:ext cx="3630439" cy="1195057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/>
              <a:t>abstract </a:t>
            </a:r>
            <a:r>
              <a:rPr lang="pt-BR" b="1" dirty="0" err="1"/>
              <a:t>CoberturaCalculation</a:t>
            </a:r>
            <a:endParaRPr lang="pt-BR" b="1" dirty="0"/>
          </a:p>
          <a:p>
            <a:r>
              <a:rPr lang="pt-BR" sz="1600" b="1" dirty="0"/>
              <a:t>+ calcular</a:t>
            </a:r>
          </a:p>
          <a:p>
            <a:r>
              <a:rPr lang="pt-BR" sz="1600" i="1" dirty="0"/>
              <a:t># abstract </a:t>
            </a:r>
            <a:r>
              <a:rPr lang="pt-BR" sz="1600" i="1" dirty="0" err="1"/>
              <a:t>calcularValor</a:t>
            </a:r>
            <a:br>
              <a:rPr lang="pt-BR" sz="1600" i="1" dirty="0"/>
            </a:br>
            <a:r>
              <a:rPr lang="pt-BR" sz="1600" i="1" dirty="0"/>
              <a:t># abstract </a:t>
            </a:r>
            <a:r>
              <a:rPr lang="pt-BR" sz="1600" i="1" dirty="0" err="1"/>
              <a:t>calcularPercentualVeiculo</a:t>
            </a:r>
            <a:endParaRPr lang="pt-BR" sz="1600" i="1" dirty="0"/>
          </a:p>
        </p:txBody>
      </p:sp>
      <p:sp>
        <p:nvSpPr>
          <p:cNvPr id="6" name="Retângulo 5"/>
          <p:cNvSpPr/>
          <p:nvPr/>
        </p:nvSpPr>
        <p:spPr>
          <a:xfrm>
            <a:off x="602812" y="4019739"/>
            <a:ext cx="249875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PerdaTotalCalculation</a:t>
            </a:r>
            <a:br>
              <a:rPr lang="pt-BR" dirty="0"/>
            </a:br>
            <a:r>
              <a:rPr lang="pt-BR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calcularValor</a:t>
            </a:r>
            <a:br>
              <a:rPr lang="pt-BR" sz="1600" b="1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calcularPercentualVeiculo</a:t>
            </a:r>
            <a:endParaRPr lang="pt-BR" sz="1600" b="1" dirty="0"/>
          </a:p>
        </p:txBody>
      </p:sp>
      <p:sp>
        <p:nvSpPr>
          <p:cNvPr id="7" name="Retângulo 6"/>
          <p:cNvSpPr/>
          <p:nvPr/>
        </p:nvSpPr>
        <p:spPr>
          <a:xfrm>
            <a:off x="6394762" y="4019739"/>
            <a:ext cx="249875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CarroReservaCalculation</a:t>
            </a:r>
            <a:br>
              <a:rPr lang="pt-BR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calcularValor</a:t>
            </a:r>
            <a:br>
              <a:rPr lang="pt-BR" sz="1600" b="1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calcularPercentualVeiculo</a:t>
            </a:r>
            <a:endParaRPr lang="pt-BR" sz="1600" b="1" dirty="0"/>
          </a:p>
        </p:txBody>
      </p:sp>
      <p:sp>
        <p:nvSpPr>
          <p:cNvPr id="8" name="Retângulo 7"/>
          <p:cNvSpPr/>
          <p:nvPr/>
        </p:nvSpPr>
        <p:spPr>
          <a:xfrm>
            <a:off x="9131171" y="4019739"/>
            <a:ext cx="249875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AssistenciaCalculation</a:t>
            </a:r>
            <a:br>
              <a:rPr lang="pt-BR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calcularValor</a:t>
            </a:r>
            <a:br>
              <a:rPr lang="pt-BR" sz="1600" b="1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calcularPercentualVeiculo</a:t>
            </a:r>
            <a:endParaRPr lang="pt-BR" sz="1600" b="1" dirty="0"/>
          </a:p>
        </p:txBody>
      </p:sp>
      <p:sp>
        <p:nvSpPr>
          <p:cNvPr id="9" name="Retângulo 8"/>
          <p:cNvSpPr/>
          <p:nvPr/>
        </p:nvSpPr>
        <p:spPr>
          <a:xfrm>
            <a:off x="602812" y="5640309"/>
            <a:ext cx="2498755" cy="606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TerceiroCalculation</a:t>
            </a:r>
            <a:br>
              <a:rPr lang="pt-BR" dirty="0"/>
            </a:br>
            <a:r>
              <a:rPr lang="pt-BR" sz="1600" dirty="0"/>
              <a:t>+</a:t>
            </a:r>
            <a:r>
              <a:rPr lang="pt-BR" sz="1600" b="1" dirty="0"/>
              <a:t> calcular</a:t>
            </a:r>
          </a:p>
        </p:txBody>
      </p:sp>
      <p:cxnSp>
        <p:nvCxnSpPr>
          <p:cNvPr id="11" name="Conector de seta reta 10"/>
          <p:cNvCxnSpPr>
            <a:stCxn id="6" idx="0"/>
            <a:endCxn id="4" idx="2"/>
          </p:cNvCxnSpPr>
          <p:nvPr/>
        </p:nvCxnSpPr>
        <p:spPr>
          <a:xfrm flipV="1">
            <a:off x="1852190" y="3084922"/>
            <a:ext cx="4317745" cy="9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7" idx="0"/>
            <a:endCxn id="4" idx="2"/>
          </p:cNvCxnSpPr>
          <p:nvPr/>
        </p:nvCxnSpPr>
        <p:spPr>
          <a:xfrm flipH="1" flipV="1">
            <a:off x="6169935" y="3084922"/>
            <a:ext cx="1474205" cy="9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0"/>
            <a:endCxn id="4" idx="2"/>
          </p:cNvCxnSpPr>
          <p:nvPr/>
        </p:nvCxnSpPr>
        <p:spPr>
          <a:xfrm flipH="1" flipV="1">
            <a:off x="6169935" y="3084922"/>
            <a:ext cx="4210614" cy="9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9" idx="0"/>
            <a:endCxn id="6" idx="2"/>
          </p:cNvCxnSpPr>
          <p:nvPr/>
        </p:nvCxnSpPr>
        <p:spPr>
          <a:xfrm flipV="1">
            <a:off x="1852190" y="4934139"/>
            <a:ext cx="0" cy="706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354715" y="2263365"/>
            <a:ext cx="36304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602812" y="4362260"/>
            <a:ext cx="24987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6394762" y="4362260"/>
            <a:ext cx="24987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9131171" y="4362260"/>
            <a:ext cx="24987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602812" y="5954161"/>
            <a:ext cx="24987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3552353" y="4019739"/>
            <a:ext cx="2498755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VidroCalculation</a:t>
            </a:r>
            <a:br>
              <a:rPr lang="pt-BR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calcularValor</a:t>
            </a:r>
            <a:br>
              <a:rPr lang="pt-BR" sz="1600" b="1" dirty="0"/>
            </a:br>
            <a:r>
              <a:rPr lang="pt-BR" sz="1600" dirty="0"/>
              <a:t>#</a:t>
            </a:r>
            <a:r>
              <a:rPr lang="pt-BR" sz="1600" b="1" dirty="0"/>
              <a:t> </a:t>
            </a:r>
            <a:r>
              <a:rPr lang="pt-BR" sz="1600" b="1" dirty="0" err="1"/>
              <a:t>calcularPercentualVeiculo</a:t>
            </a:r>
            <a:endParaRPr lang="pt-BR" sz="1600" b="1" dirty="0"/>
          </a:p>
        </p:txBody>
      </p:sp>
      <p:cxnSp>
        <p:nvCxnSpPr>
          <p:cNvPr id="31" name="Conector reto 30"/>
          <p:cNvCxnSpPr/>
          <p:nvPr/>
        </p:nvCxnSpPr>
        <p:spPr>
          <a:xfrm>
            <a:off x="3552353" y="4362260"/>
            <a:ext cx="2498755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30" idx="0"/>
            <a:endCxn id="4" idx="2"/>
          </p:cNvCxnSpPr>
          <p:nvPr/>
        </p:nvCxnSpPr>
        <p:spPr>
          <a:xfrm flipV="1">
            <a:off x="4801731" y="3084922"/>
            <a:ext cx="1368204" cy="9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4713481" y="5862213"/>
            <a:ext cx="6916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+mj-lt"/>
                <a:ea typeface="+mj-ea"/>
                <a:cs typeface="+mj-cs"/>
              </a:rPr>
              <a:t>porém isso nos traz um novo problema...</a:t>
            </a:r>
          </a:p>
        </p:txBody>
      </p:sp>
    </p:spTree>
    <p:extLst>
      <p:ext uri="{BB962C8B-B14F-4D97-AF65-F5344CB8AC3E}">
        <p14:creationId xmlns:p14="http://schemas.microsoft.com/office/powerpoint/2010/main" val="61559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Classes – Calculo</a:t>
            </a:r>
            <a:br>
              <a:rPr lang="pt-BR" dirty="0"/>
            </a:br>
            <a:r>
              <a:rPr lang="pt-BR" sz="3600" dirty="0"/>
              <a:t>Design </a:t>
            </a:r>
            <a:r>
              <a:rPr lang="pt-BR" sz="3600" dirty="0" err="1"/>
              <a:t>Pattern</a:t>
            </a:r>
            <a:r>
              <a:rPr lang="pt-BR" sz="3600" dirty="0"/>
              <a:t> - </a:t>
            </a:r>
            <a:r>
              <a:rPr lang="pt-BR" sz="3600" dirty="0" err="1"/>
              <a:t>Factory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01629" y="2795211"/>
            <a:ext cx="3630439" cy="194880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 err="1"/>
              <a:t>CoberturaCalculationFactory</a:t>
            </a:r>
            <a:endParaRPr lang="pt-BR" b="1" dirty="0"/>
          </a:p>
          <a:p>
            <a:r>
              <a:rPr lang="pt-BR" sz="1600" dirty="0"/>
              <a:t>+ build(Cobertura)</a:t>
            </a:r>
          </a:p>
          <a:p>
            <a:r>
              <a:rPr lang="pt-BR" sz="1600" dirty="0"/>
              <a:t>- </a:t>
            </a:r>
            <a:r>
              <a:rPr lang="pt-BR" sz="1600" dirty="0" err="1"/>
              <a:t>perdaTotalCalculation</a:t>
            </a:r>
            <a:br>
              <a:rPr lang="pt-BR" sz="1600" dirty="0"/>
            </a:br>
            <a:r>
              <a:rPr lang="pt-BR" sz="1600" dirty="0"/>
              <a:t>- </a:t>
            </a:r>
            <a:r>
              <a:rPr lang="pt-BR" sz="1600" dirty="0" err="1"/>
              <a:t>vidroCalculation</a:t>
            </a:r>
            <a:br>
              <a:rPr lang="pt-BR" sz="1600" dirty="0"/>
            </a:br>
            <a:r>
              <a:rPr lang="pt-BR" sz="1600" dirty="0"/>
              <a:t>- </a:t>
            </a:r>
            <a:r>
              <a:rPr lang="pt-BR" sz="1600" dirty="0" err="1"/>
              <a:t>carroReservaCalculation</a:t>
            </a:r>
            <a:endParaRPr lang="pt-BR" sz="1600" dirty="0"/>
          </a:p>
          <a:p>
            <a:r>
              <a:rPr lang="pt-BR" sz="1600" dirty="0"/>
              <a:t>- </a:t>
            </a:r>
            <a:r>
              <a:rPr lang="pt-BR" sz="1600" dirty="0" err="1"/>
              <a:t>assistenciaCalculation</a:t>
            </a:r>
            <a:endParaRPr lang="pt-BR" sz="1600" dirty="0"/>
          </a:p>
          <a:p>
            <a:r>
              <a:rPr lang="pt-BR" sz="1600" dirty="0"/>
              <a:t>- </a:t>
            </a:r>
            <a:r>
              <a:rPr lang="pt-BR" sz="1600" dirty="0" err="1"/>
              <a:t>terceiroCalculation</a:t>
            </a:r>
            <a:endParaRPr lang="pt-BR" sz="1600" dirty="0"/>
          </a:p>
        </p:txBody>
      </p:sp>
      <p:cxnSp>
        <p:nvCxnSpPr>
          <p:cNvPr id="20" name="Conector reto 19"/>
          <p:cNvCxnSpPr/>
          <p:nvPr/>
        </p:nvCxnSpPr>
        <p:spPr>
          <a:xfrm>
            <a:off x="4001629" y="3168711"/>
            <a:ext cx="363043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7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Décio Heinzelmann Luckow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1998 – Criando Home </a:t>
            </a:r>
            <a:r>
              <a:rPr lang="pt-BR" dirty="0" err="1"/>
              <a:t>Pages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...</a:t>
            </a:r>
            <a:r>
              <a:rPr lang="pt-BR" dirty="0" err="1"/>
              <a:t>SoftData</a:t>
            </a:r>
            <a:r>
              <a:rPr lang="pt-BR" dirty="0"/>
              <a:t>, B4Business, TOTVS, </a:t>
            </a:r>
            <a:r>
              <a:rPr lang="pt-BR" dirty="0" err="1"/>
              <a:t>Informant</a:t>
            </a:r>
            <a:r>
              <a:rPr lang="pt-BR" dirty="0"/>
              <a:t>, </a:t>
            </a:r>
            <a:r>
              <a:rPr lang="pt-BR" dirty="0" err="1"/>
              <a:t>ContaAzul</a:t>
            </a:r>
            <a:r>
              <a:rPr lang="pt-BR" dirty="0"/>
              <a:t>...</a:t>
            </a:r>
          </a:p>
          <a:p>
            <a:r>
              <a:rPr lang="pt-BR" dirty="0"/>
              <a:t>2015-18 – Analista de Sistemas na </a:t>
            </a:r>
            <a:r>
              <a:rPr lang="pt-BR" dirty="0" err="1"/>
              <a:t>Neogrid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Autor do livro Programação Java para a Web – Editora </a:t>
            </a:r>
            <a:r>
              <a:rPr lang="pt-BR" dirty="0" err="1"/>
              <a:t>Novatec</a:t>
            </a:r>
            <a:endParaRPr lang="pt-BR" dirty="0"/>
          </a:p>
          <a:p>
            <a:r>
              <a:rPr lang="pt-BR" dirty="0"/>
              <a:t>Autor de diversos artigos para a revista </a:t>
            </a:r>
            <a:r>
              <a:rPr lang="pt-BR" dirty="0" err="1"/>
              <a:t>MundoJava</a:t>
            </a:r>
            <a:endParaRPr lang="pt-BR" dirty="0"/>
          </a:p>
          <a:p>
            <a:r>
              <a:rPr lang="pt-BR" dirty="0"/>
              <a:t>Novas publicações: </a:t>
            </a:r>
            <a:r>
              <a:rPr lang="pt-BR" dirty="0">
                <a:hlinkClick r:id="rId2"/>
              </a:rPr>
              <a:t>https://medium.com/@decioluckow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76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Jair Priori </a:t>
            </a:r>
            <a:r>
              <a:rPr lang="pt-BR" dirty="0" err="1"/>
              <a:t>Minharo</a:t>
            </a:r>
            <a:r>
              <a:rPr lang="pt-BR" dirty="0"/>
              <a:t> Junior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>
                <a:cs typeface="Calibri"/>
              </a:rPr>
              <a:t>... 2000 – Suporte e Infra</a:t>
            </a:r>
            <a:endParaRPr lang="pt-BR" dirty="0" err="1"/>
          </a:p>
          <a:p>
            <a:r>
              <a:rPr lang="pt-BR" dirty="0"/>
              <a:t>2000 – Desenvolvimento de Sistemas</a:t>
            </a:r>
            <a:endParaRPr lang="pt-BR" dirty="0">
              <a:cs typeface="Calibri"/>
            </a:endParaRPr>
          </a:p>
          <a:p>
            <a:pPr marL="914400" lvl="1"/>
            <a:r>
              <a:rPr lang="pt-BR" dirty="0" err="1">
                <a:cs typeface="Calibri"/>
              </a:rPr>
              <a:t>Univille</a:t>
            </a:r>
            <a:r>
              <a:rPr lang="pt-BR" dirty="0">
                <a:cs typeface="Calibri"/>
              </a:rPr>
              <a:t>, Impacto Tecnologias, Datasul, </a:t>
            </a:r>
            <a:r>
              <a:rPr lang="pt-BR" dirty="0" err="1">
                <a:cs typeface="Calibri"/>
              </a:rPr>
              <a:t>Totvs</a:t>
            </a:r>
            <a:r>
              <a:rPr lang="pt-BR" dirty="0">
                <a:cs typeface="Calibri"/>
              </a:rPr>
              <a:t>, Startups, Lojas Salfer, Unimed Federação, </a:t>
            </a:r>
            <a:r>
              <a:rPr lang="pt-BR" dirty="0" err="1">
                <a:cs typeface="Calibri"/>
              </a:rPr>
              <a:t>Neogrid</a:t>
            </a:r>
            <a:r>
              <a:rPr lang="pt-BR" dirty="0">
                <a:cs typeface="Calibri"/>
              </a:rPr>
              <a:t>...</a:t>
            </a:r>
          </a:p>
          <a:p>
            <a:pPr indent="0"/>
            <a:endParaRPr lang="pt-BR" dirty="0">
              <a:cs typeface="Calibri"/>
            </a:endParaRPr>
          </a:p>
          <a:p>
            <a:pPr indent="0"/>
            <a:r>
              <a:rPr lang="pt-BR" dirty="0">
                <a:cs typeface="Calibri"/>
              </a:rPr>
              <a:t> Duas startups, uma na área de Data Mining e a segunda com análise de imagem em tempo real.</a:t>
            </a:r>
          </a:p>
          <a:p>
            <a:endParaRPr lang="pt-BR" dirty="0"/>
          </a:p>
          <a:p>
            <a:r>
              <a:rPr lang="pt-BR" dirty="0"/>
              <a:t>Possuo certificações Microsoft, Oracle</a:t>
            </a:r>
            <a:r>
              <a:rPr lang="pt-BR" dirty="0">
                <a:cs typeface="Calibri"/>
              </a:rPr>
              <a:t> e SAP</a:t>
            </a:r>
          </a:p>
          <a:p>
            <a:r>
              <a:rPr lang="pt-BR" dirty="0">
                <a:cs typeface="Calibri"/>
              </a:rPr>
              <a:t>Entusiasta de software livre</a:t>
            </a:r>
            <a:endParaRPr lang="pt-BR" dirty="0"/>
          </a:p>
          <a:p>
            <a:r>
              <a:rPr lang="pt-BR" dirty="0"/>
              <a:t>Ainda não escrevi um livro</a:t>
            </a:r>
            <a:r>
              <a:rPr lang="pt-BR" dirty="0">
                <a:cs typeface="Calibri"/>
              </a:rPr>
              <a:t>... quem sabe!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0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Mas antes, vamos voltar as origens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3" y="1748889"/>
            <a:ext cx="5086350" cy="12763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849201" y="3396432"/>
            <a:ext cx="466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Nasceu em 2003 como uma resposta a grande complexidade no desenvolvimento de aplicações J2EE</a:t>
            </a:r>
          </a:p>
        </p:txBody>
      </p:sp>
      <p:sp>
        <p:nvSpPr>
          <p:cNvPr id="9" name="Retângulo 8"/>
          <p:cNvSpPr/>
          <p:nvPr/>
        </p:nvSpPr>
        <p:spPr>
          <a:xfrm>
            <a:off x="3698695" y="5040621"/>
            <a:ext cx="47946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Ficou popular pelo princípio</a:t>
            </a:r>
            <a:br>
              <a:rPr lang="pt-BR" dirty="0"/>
            </a:br>
            <a:r>
              <a:rPr lang="pt-BR" sz="2800" dirty="0" err="1"/>
              <a:t>Inversion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Control</a:t>
            </a:r>
            <a:r>
              <a:rPr lang="pt-BR" sz="2800" dirty="0"/>
              <a:t> (</a:t>
            </a:r>
            <a:r>
              <a:rPr lang="pt-BR" sz="2800" dirty="0" err="1"/>
              <a:t>IoC</a:t>
            </a:r>
            <a:r>
              <a:rPr lang="pt-BR" sz="2800" dirty="0"/>
              <a:t>)</a:t>
            </a:r>
          </a:p>
          <a:p>
            <a:pPr algn="ctr"/>
            <a:r>
              <a:rPr lang="pt-BR" dirty="0"/>
              <a:t>Também associado a </a:t>
            </a:r>
            <a:r>
              <a:rPr lang="pt-BR" dirty="0" err="1"/>
              <a:t>Dependency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Injection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0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Antes do </a:t>
            </a:r>
            <a:r>
              <a:rPr lang="pt-BR" b="1" dirty="0" err="1"/>
              <a:t>Invertion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dirty="0"/>
              <a:t>...</a:t>
            </a:r>
          </a:p>
        </p:txBody>
      </p:sp>
      <p:pic>
        <p:nvPicPr>
          <p:cNvPr id="3074" name="Picture 2" descr="https://cdn-images-1.medium.com/max/800/1*daxmXy7dMg1E2KlQnbsJw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8" y="2328863"/>
            <a:ext cx="9926481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17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Inversion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dirty="0"/>
              <a:t>Também conhecido pelo Hollywood </a:t>
            </a:r>
            <a:r>
              <a:rPr lang="pt-BR" dirty="0" err="1"/>
              <a:t>Principle</a:t>
            </a:r>
            <a:br>
              <a:rPr lang="pt-BR" dirty="0"/>
            </a:br>
            <a:endParaRPr lang="pt-BR" dirty="0"/>
          </a:p>
          <a:p>
            <a:pPr marL="0" indent="0" algn="ctr">
              <a:buNone/>
            </a:pPr>
            <a:r>
              <a:rPr lang="en-US" i="1" dirty="0"/>
              <a:t>Don't call us, we'll call you</a:t>
            </a:r>
            <a:endParaRPr lang="pt-BR" i="1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1" name="Picture 3" descr="https://cdn-images-1.medium.com/max/800/1*5D0jzOw3OZ0SBicJ3eO9M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64" y="3670142"/>
            <a:ext cx="9065071" cy="25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9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 err="1"/>
              <a:t>Dependency</a:t>
            </a:r>
            <a:r>
              <a:rPr lang="pt-BR" b="1" dirty="0"/>
              <a:t> </a:t>
            </a:r>
            <a:r>
              <a:rPr lang="pt-BR" b="1" dirty="0" err="1"/>
              <a:t>Injection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u="sng" dirty="0"/>
              <a:t>Reescrevendo o Hollywood </a:t>
            </a:r>
            <a:r>
              <a:rPr lang="pt-BR" u="sng" dirty="0" err="1"/>
              <a:t>Principle</a:t>
            </a:r>
            <a:endParaRPr lang="pt-BR" u="sng" dirty="0"/>
          </a:p>
          <a:p>
            <a:pPr marL="0" indent="0" algn="ctr">
              <a:buNone/>
            </a:pPr>
            <a:endParaRPr lang="pt-BR" u="sng" dirty="0"/>
          </a:p>
          <a:p>
            <a:pPr marL="0" indent="0" algn="ctr">
              <a:buNone/>
            </a:pPr>
            <a:r>
              <a:rPr lang="pt-BR" i="1" dirty="0"/>
              <a:t>Não se preocupe em criar ou configurar suas dependências, deixe que eu entrego elas a você</a:t>
            </a:r>
          </a:p>
          <a:p>
            <a:pPr marL="0" indent="0" algn="ctr">
              <a:buNone/>
            </a:pPr>
            <a:endParaRPr lang="pt-BR" i="1" dirty="0"/>
          </a:p>
          <a:p>
            <a:pPr marL="0" indent="0" algn="ctr">
              <a:buNone/>
            </a:pPr>
            <a:r>
              <a:rPr lang="pt-BR" dirty="0"/>
              <a:t>Separa em etapas </a:t>
            </a:r>
            <a:r>
              <a:rPr lang="pt-BR" u="sng" dirty="0"/>
              <a:t>a criação</a:t>
            </a:r>
            <a:r>
              <a:rPr lang="pt-BR" dirty="0"/>
              <a:t> e </a:t>
            </a:r>
            <a:r>
              <a:rPr lang="pt-BR" u="sng" dirty="0"/>
              <a:t>o uso dos objetos</a:t>
            </a:r>
            <a:br>
              <a:rPr lang="pt-BR" dirty="0"/>
            </a:br>
            <a:r>
              <a:rPr lang="pt-BR" dirty="0"/>
              <a:t>... e assume a criação.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990600" y="54607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Isso o Spring </a:t>
            </a:r>
            <a:r>
              <a:rPr lang="pt-BR" dirty="0" err="1"/>
              <a:t>IoC</a:t>
            </a:r>
            <a:r>
              <a:rPr lang="pt-BR" dirty="0"/>
              <a:t> faz por nós!</a:t>
            </a:r>
          </a:p>
        </p:txBody>
      </p:sp>
    </p:spTree>
    <p:extLst>
      <p:ext uri="{BB962C8B-B14F-4D97-AF65-F5344CB8AC3E}">
        <p14:creationId xmlns:p14="http://schemas.microsoft.com/office/powerpoint/2010/main" val="3634398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que o Spring </a:t>
            </a:r>
            <a:r>
              <a:rPr lang="pt-BR" dirty="0" err="1"/>
              <a:t>IoC</a:t>
            </a:r>
            <a:r>
              <a:rPr lang="pt-BR" dirty="0"/>
              <a:t> faz por nós?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2533461" y="4914837"/>
            <a:ext cx="1874067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ClienteService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5158961" y="4035180"/>
            <a:ext cx="1874067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MailService</a:t>
            </a:r>
            <a:endParaRPr 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376535" y="3721684"/>
            <a:ext cx="2187920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ClienteRepository</a:t>
            </a:r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941676" y="2358009"/>
            <a:ext cx="2187920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EntityManager</a:t>
            </a:r>
            <a:endParaRPr lang="pt-BR" dirty="0"/>
          </a:p>
        </p:txBody>
      </p:sp>
      <p:sp>
        <p:nvSpPr>
          <p:cNvPr id="8" name="Retângulo de cantos arredondados 7"/>
          <p:cNvSpPr/>
          <p:nvPr/>
        </p:nvSpPr>
        <p:spPr>
          <a:xfrm>
            <a:off x="4941676" y="1632577"/>
            <a:ext cx="2187920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DataSource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533461" y="6001650"/>
            <a:ext cx="1874067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PropostaService</a:t>
            </a:r>
            <a:endParaRPr lang="pt-BR" dirty="0"/>
          </a:p>
        </p:txBody>
      </p:sp>
      <p:cxnSp>
        <p:nvCxnSpPr>
          <p:cNvPr id="11" name="Conector de seta reta 10"/>
          <p:cNvCxnSpPr>
            <a:stCxn id="8" idx="2"/>
            <a:endCxn id="7" idx="0"/>
          </p:cNvCxnSpPr>
          <p:nvPr/>
        </p:nvCxnSpPr>
        <p:spPr>
          <a:xfrm>
            <a:off x="6035636" y="2130517"/>
            <a:ext cx="0" cy="227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7" idx="2"/>
            <a:endCxn id="6" idx="0"/>
          </p:cNvCxnSpPr>
          <p:nvPr/>
        </p:nvCxnSpPr>
        <p:spPr>
          <a:xfrm rot="5400000">
            <a:off x="4320199" y="2006246"/>
            <a:ext cx="865735" cy="2565141"/>
          </a:xfrm>
          <a:prstGeom prst="curvedConnector3">
            <a:avLst>
              <a:gd name="adj1" fmla="val 3640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2"/>
            <a:endCxn id="4" idx="0"/>
          </p:cNvCxnSpPr>
          <p:nvPr/>
        </p:nvCxnSpPr>
        <p:spPr>
          <a:xfrm>
            <a:off x="3470495" y="4219624"/>
            <a:ext cx="0" cy="6952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4" idx="2"/>
            <a:endCxn id="9" idx="0"/>
          </p:cNvCxnSpPr>
          <p:nvPr/>
        </p:nvCxnSpPr>
        <p:spPr>
          <a:xfrm>
            <a:off x="3470495" y="5412777"/>
            <a:ext cx="0" cy="588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5" idx="2"/>
            <a:endCxn id="4" idx="0"/>
          </p:cNvCxnSpPr>
          <p:nvPr/>
        </p:nvCxnSpPr>
        <p:spPr>
          <a:xfrm flipH="1">
            <a:off x="3470495" y="4533120"/>
            <a:ext cx="2625500" cy="3817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tângulo de cantos arredondados 24"/>
          <p:cNvSpPr/>
          <p:nvPr/>
        </p:nvSpPr>
        <p:spPr>
          <a:xfrm>
            <a:off x="4864723" y="3380493"/>
            <a:ext cx="2462542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AuthenticationProvider</a:t>
            </a:r>
            <a:endParaRPr lang="pt-BR" dirty="0"/>
          </a:p>
        </p:txBody>
      </p:sp>
      <p:cxnSp>
        <p:nvCxnSpPr>
          <p:cNvPr id="26" name="Conector de seta reta 25"/>
          <p:cNvCxnSpPr>
            <a:stCxn id="25" idx="2"/>
            <a:endCxn id="5" idx="0"/>
          </p:cNvCxnSpPr>
          <p:nvPr/>
        </p:nvCxnSpPr>
        <p:spPr>
          <a:xfrm>
            <a:off x="6095994" y="3878433"/>
            <a:ext cx="1" cy="1567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4837564" y="4921961"/>
            <a:ext cx="2521391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AcionamentoScheduler</a:t>
            </a:r>
            <a:endParaRPr lang="pt-BR" dirty="0"/>
          </a:p>
        </p:txBody>
      </p:sp>
      <p:cxnSp>
        <p:nvCxnSpPr>
          <p:cNvPr id="31" name="Conector de seta reta 30"/>
          <p:cNvCxnSpPr>
            <a:stCxn id="5" idx="2"/>
            <a:endCxn id="30" idx="0"/>
          </p:cNvCxnSpPr>
          <p:nvPr/>
        </p:nvCxnSpPr>
        <p:spPr>
          <a:xfrm>
            <a:off x="6095995" y="4533120"/>
            <a:ext cx="2265" cy="388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tângulo de cantos arredondados 33"/>
          <p:cNvSpPr/>
          <p:nvPr/>
        </p:nvSpPr>
        <p:spPr>
          <a:xfrm>
            <a:off x="6578094" y="6001650"/>
            <a:ext cx="2722075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AcionamentoController</a:t>
            </a:r>
            <a:endParaRPr lang="pt-BR" dirty="0"/>
          </a:p>
        </p:txBody>
      </p:sp>
      <p:cxnSp>
        <p:nvCxnSpPr>
          <p:cNvPr id="35" name="Conector de seta reta 34"/>
          <p:cNvCxnSpPr>
            <a:stCxn id="4" idx="2"/>
            <a:endCxn id="34" idx="0"/>
          </p:cNvCxnSpPr>
          <p:nvPr/>
        </p:nvCxnSpPr>
        <p:spPr>
          <a:xfrm>
            <a:off x="3470495" y="5412777"/>
            <a:ext cx="4468637" cy="588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tângulo de cantos arredondados 38"/>
          <p:cNvSpPr/>
          <p:nvPr/>
        </p:nvSpPr>
        <p:spPr>
          <a:xfrm>
            <a:off x="8421977" y="3721684"/>
            <a:ext cx="2577983" cy="497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AcionamentoRepository</a:t>
            </a:r>
            <a:endParaRPr lang="pt-BR" dirty="0"/>
          </a:p>
        </p:txBody>
      </p:sp>
      <p:cxnSp>
        <p:nvCxnSpPr>
          <p:cNvPr id="58" name="Conector de seta reta 57"/>
          <p:cNvCxnSpPr>
            <a:stCxn id="39" idx="2"/>
            <a:endCxn id="34" idx="0"/>
          </p:cNvCxnSpPr>
          <p:nvPr/>
        </p:nvCxnSpPr>
        <p:spPr>
          <a:xfrm flipH="1">
            <a:off x="7939132" y="4219624"/>
            <a:ext cx="1771837" cy="1782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de seta reta 12"/>
          <p:cNvCxnSpPr>
            <a:stCxn id="7" idx="2"/>
            <a:endCxn id="39" idx="0"/>
          </p:cNvCxnSpPr>
          <p:nvPr/>
        </p:nvCxnSpPr>
        <p:spPr>
          <a:xfrm rot="16200000" flipH="1">
            <a:off x="7440435" y="1451149"/>
            <a:ext cx="865735" cy="367533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49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Onde o Spring está no mundo?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51" y="1705804"/>
            <a:ext cx="8827129" cy="3918313"/>
          </a:xfrm>
          <a:prstGeom prst="rect">
            <a:avLst/>
          </a:prstGeom>
        </p:spPr>
      </p:pic>
      <p:sp>
        <p:nvSpPr>
          <p:cNvPr id="5" name="CaixaDeTexto 4">
            <a:hlinkClick r:id="rId3"/>
          </p:cNvPr>
          <p:cNvSpPr txBox="1"/>
          <p:nvPr/>
        </p:nvSpPr>
        <p:spPr>
          <a:xfrm>
            <a:off x="3168713" y="6020555"/>
            <a:ext cx="612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https://www.jetbrains.com/research/devecosystem-2017/java/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16259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17213</TotalTime>
  <Words>366</Words>
  <Application>Microsoft Office PowerPoint</Application>
  <PresentationFormat>Widescreen</PresentationFormat>
  <Paragraphs>102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Open Sans</vt:lpstr>
      <vt:lpstr>Tema do Office</vt:lpstr>
      <vt:lpstr>Apresentação do PowerPoint</vt:lpstr>
      <vt:lpstr>Décio Heinzelmann Luckow</vt:lpstr>
      <vt:lpstr>Jair Priori Minharo Junior</vt:lpstr>
      <vt:lpstr>Mas antes, vamos voltar as origens</vt:lpstr>
      <vt:lpstr>Antes do Invertion Of Control...</vt:lpstr>
      <vt:lpstr>Inversion Of Control</vt:lpstr>
      <vt:lpstr>Dependency Injection</vt:lpstr>
      <vt:lpstr>O que o Spring IoC faz por nós?</vt:lpstr>
      <vt:lpstr>Onde o Spring está no mundo?</vt:lpstr>
      <vt:lpstr>O que o Spring oferece?</vt:lpstr>
      <vt:lpstr>Apresentação do PowerPoint</vt:lpstr>
      <vt:lpstr>...o mais rápido possível...</vt:lpstr>
      <vt:lpstr>O que vamos construir?</vt:lpstr>
      <vt:lpstr>Bibliotecas Utilitárias</vt:lpstr>
      <vt:lpstr>Componentes do Spring</vt:lpstr>
      <vt:lpstr>Design Patterns mas antes é preciso entender Padrões...</vt:lpstr>
      <vt:lpstr>Diagrama de Classes – Calculo Design Pattern - Method Template</vt:lpstr>
      <vt:lpstr>Diagrama de Classes – Calculo Design Pattern - Factory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Décio Heinzelmann Luckow</dc:creator>
  <cp:lastModifiedBy>Decio Heinzelmann Luckow</cp:lastModifiedBy>
  <cp:revision>75</cp:revision>
  <dcterms:created xsi:type="dcterms:W3CDTF">2018-07-03T02:29:12Z</dcterms:created>
  <dcterms:modified xsi:type="dcterms:W3CDTF">2018-07-31T13:32:35Z</dcterms:modified>
</cp:coreProperties>
</file>